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58" y="2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2EE50F-5461-4432-BB87-94E37B121262}" type="datetimeFigureOut">
              <a:rPr lang="nl-NL" smtClean="0"/>
              <a:t>22-2-2016</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D51AC3-022F-41B9-926C-FB2C8BB7D658}" type="slidenum">
              <a:rPr lang="nl-NL" smtClean="0"/>
              <a:t>‹nr.›</a:t>
            </a:fld>
            <a:endParaRPr lang="nl-NL"/>
          </a:p>
        </p:txBody>
      </p:sp>
    </p:spTree>
    <p:extLst>
      <p:ext uri="{BB962C8B-B14F-4D97-AF65-F5344CB8AC3E}">
        <p14:creationId xmlns:p14="http://schemas.microsoft.com/office/powerpoint/2010/main" val="3322578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
          <p:cNvSpPr>
            <a:spLocks noGrp="1" noRot="1" noChangeAspect="1" noChangeArrowheads="1"/>
          </p:cNvSpPr>
          <p:nvPr>
            <p:ph type="sldImg"/>
          </p:nvPr>
        </p:nvSpPr>
        <p:spPr>
          <a:xfrm>
            <a:off x="1143000" y="685800"/>
            <a:ext cx="4572000" cy="3429000"/>
          </a:xfrm>
          <a:solidFill>
            <a:srgbClr val="FFFFFF"/>
          </a:solidFill>
          <a:ln/>
        </p:spPr>
      </p:sp>
      <p:sp>
        <p:nvSpPr>
          <p:cNvPr id="87042" name="Rectangle 2"/>
          <p:cNvSpPr>
            <a:spLocks noGrp="1" noChangeArrowheads="1"/>
          </p:cNvSpPr>
          <p:nvPr>
            <p:ph type="body" idx="1"/>
          </p:nvPr>
        </p:nvSpPr>
        <p:spPr>
          <a:ln/>
        </p:spPr>
        <p:txBody>
          <a:bodyPr/>
          <a:lstStyle/>
          <a:p>
            <a:pPr eaLnBrk="1" hangingPunct="1">
              <a:defRPr/>
            </a:pPr>
            <a:endParaRPr lang="en-US" dirty="0" smtClean="0">
              <a:solidFill>
                <a:srgbClr val="FFFFFF"/>
              </a:solidFill>
              <a:latin typeface="Calibri" charset="0"/>
              <a:cs typeface="Calibri" charset="0"/>
              <a:sym typeface="Calibri" charset="0"/>
            </a:endParaRPr>
          </a:p>
        </p:txBody>
      </p:sp>
    </p:spTree>
    <p:extLst>
      <p:ext uri="{BB962C8B-B14F-4D97-AF65-F5344CB8AC3E}">
        <p14:creationId xmlns:p14="http://schemas.microsoft.com/office/powerpoint/2010/main" val="2021769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6DC1A5FD-DEB5-43DC-94ED-772E47D1A210}" type="datetimeFigureOut">
              <a:rPr lang="nl-NL" smtClean="0"/>
              <a:t>22-2-2016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85DFC6C-7BD5-4163-80A7-9088A2E75E9B}" type="slidenum">
              <a:rPr lang="nl-NL" smtClean="0"/>
              <a:t>‹nr.›</a:t>
            </a:fld>
            <a:endParaRPr lang="nl-NL"/>
          </a:p>
        </p:txBody>
      </p:sp>
    </p:spTree>
    <p:extLst>
      <p:ext uri="{BB962C8B-B14F-4D97-AF65-F5344CB8AC3E}">
        <p14:creationId xmlns:p14="http://schemas.microsoft.com/office/powerpoint/2010/main" val="1084438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DC1A5FD-DEB5-43DC-94ED-772E47D1A210}" type="datetimeFigureOut">
              <a:rPr lang="nl-NL" smtClean="0"/>
              <a:t>22-2-2016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85DFC6C-7BD5-4163-80A7-9088A2E75E9B}" type="slidenum">
              <a:rPr lang="nl-NL" smtClean="0"/>
              <a:t>‹nr.›</a:t>
            </a:fld>
            <a:endParaRPr lang="nl-NL"/>
          </a:p>
        </p:txBody>
      </p:sp>
    </p:spTree>
    <p:extLst>
      <p:ext uri="{BB962C8B-B14F-4D97-AF65-F5344CB8AC3E}">
        <p14:creationId xmlns:p14="http://schemas.microsoft.com/office/powerpoint/2010/main" val="1161309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DC1A5FD-DEB5-43DC-94ED-772E47D1A210}" type="datetimeFigureOut">
              <a:rPr lang="nl-NL" smtClean="0"/>
              <a:t>22-2-2016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85DFC6C-7BD5-4163-80A7-9088A2E75E9B}" type="slidenum">
              <a:rPr lang="nl-NL" smtClean="0"/>
              <a:t>‹nr.›</a:t>
            </a:fld>
            <a:endParaRPr lang="nl-NL"/>
          </a:p>
        </p:txBody>
      </p:sp>
    </p:spTree>
    <p:extLst>
      <p:ext uri="{BB962C8B-B14F-4D97-AF65-F5344CB8AC3E}">
        <p14:creationId xmlns:p14="http://schemas.microsoft.com/office/powerpoint/2010/main" val="3325023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DC1A5FD-DEB5-43DC-94ED-772E47D1A210}" type="datetimeFigureOut">
              <a:rPr lang="nl-NL" smtClean="0"/>
              <a:t>22-2-2016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85DFC6C-7BD5-4163-80A7-9088A2E75E9B}" type="slidenum">
              <a:rPr lang="nl-NL" smtClean="0"/>
              <a:t>‹nr.›</a:t>
            </a:fld>
            <a:endParaRPr lang="nl-NL"/>
          </a:p>
        </p:txBody>
      </p:sp>
    </p:spTree>
    <p:extLst>
      <p:ext uri="{BB962C8B-B14F-4D97-AF65-F5344CB8AC3E}">
        <p14:creationId xmlns:p14="http://schemas.microsoft.com/office/powerpoint/2010/main" val="2716633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6DC1A5FD-DEB5-43DC-94ED-772E47D1A210}" type="datetimeFigureOut">
              <a:rPr lang="nl-NL" smtClean="0"/>
              <a:t>22-2-2016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85DFC6C-7BD5-4163-80A7-9088A2E75E9B}" type="slidenum">
              <a:rPr lang="nl-NL" smtClean="0"/>
              <a:t>‹nr.›</a:t>
            </a:fld>
            <a:endParaRPr lang="nl-NL"/>
          </a:p>
        </p:txBody>
      </p:sp>
    </p:spTree>
    <p:extLst>
      <p:ext uri="{BB962C8B-B14F-4D97-AF65-F5344CB8AC3E}">
        <p14:creationId xmlns:p14="http://schemas.microsoft.com/office/powerpoint/2010/main" val="475052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6DC1A5FD-DEB5-43DC-94ED-772E47D1A210}" type="datetimeFigureOut">
              <a:rPr lang="nl-NL" smtClean="0"/>
              <a:t>22-2-2016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85DFC6C-7BD5-4163-80A7-9088A2E75E9B}" type="slidenum">
              <a:rPr lang="nl-NL" smtClean="0"/>
              <a:t>‹nr.›</a:t>
            </a:fld>
            <a:endParaRPr lang="nl-NL"/>
          </a:p>
        </p:txBody>
      </p:sp>
    </p:spTree>
    <p:extLst>
      <p:ext uri="{BB962C8B-B14F-4D97-AF65-F5344CB8AC3E}">
        <p14:creationId xmlns:p14="http://schemas.microsoft.com/office/powerpoint/2010/main" val="745496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6DC1A5FD-DEB5-43DC-94ED-772E47D1A210}" type="datetimeFigureOut">
              <a:rPr lang="nl-NL" smtClean="0"/>
              <a:t>22-2-2016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A85DFC6C-7BD5-4163-80A7-9088A2E75E9B}" type="slidenum">
              <a:rPr lang="nl-NL" smtClean="0"/>
              <a:t>‹nr.›</a:t>
            </a:fld>
            <a:endParaRPr lang="nl-NL"/>
          </a:p>
        </p:txBody>
      </p:sp>
    </p:spTree>
    <p:extLst>
      <p:ext uri="{BB962C8B-B14F-4D97-AF65-F5344CB8AC3E}">
        <p14:creationId xmlns:p14="http://schemas.microsoft.com/office/powerpoint/2010/main" val="524974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6DC1A5FD-DEB5-43DC-94ED-772E47D1A210}" type="datetimeFigureOut">
              <a:rPr lang="nl-NL" smtClean="0"/>
              <a:t>22-2-2016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A85DFC6C-7BD5-4163-80A7-9088A2E75E9B}" type="slidenum">
              <a:rPr lang="nl-NL" smtClean="0"/>
              <a:t>‹nr.›</a:t>
            </a:fld>
            <a:endParaRPr lang="nl-NL"/>
          </a:p>
        </p:txBody>
      </p:sp>
    </p:spTree>
    <p:extLst>
      <p:ext uri="{BB962C8B-B14F-4D97-AF65-F5344CB8AC3E}">
        <p14:creationId xmlns:p14="http://schemas.microsoft.com/office/powerpoint/2010/main" val="2115197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DC1A5FD-DEB5-43DC-94ED-772E47D1A210}" type="datetimeFigureOut">
              <a:rPr lang="nl-NL" smtClean="0"/>
              <a:t>22-2-2016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A85DFC6C-7BD5-4163-80A7-9088A2E75E9B}" type="slidenum">
              <a:rPr lang="nl-NL" smtClean="0"/>
              <a:t>‹nr.›</a:t>
            </a:fld>
            <a:endParaRPr lang="nl-NL"/>
          </a:p>
        </p:txBody>
      </p:sp>
    </p:spTree>
    <p:extLst>
      <p:ext uri="{BB962C8B-B14F-4D97-AF65-F5344CB8AC3E}">
        <p14:creationId xmlns:p14="http://schemas.microsoft.com/office/powerpoint/2010/main" val="2057898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DC1A5FD-DEB5-43DC-94ED-772E47D1A210}" type="datetimeFigureOut">
              <a:rPr lang="nl-NL" smtClean="0"/>
              <a:t>22-2-2016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85DFC6C-7BD5-4163-80A7-9088A2E75E9B}" type="slidenum">
              <a:rPr lang="nl-NL" smtClean="0"/>
              <a:t>‹nr.›</a:t>
            </a:fld>
            <a:endParaRPr lang="nl-NL"/>
          </a:p>
        </p:txBody>
      </p:sp>
    </p:spTree>
    <p:extLst>
      <p:ext uri="{BB962C8B-B14F-4D97-AF65-F5344CB8AC3E}">
        <p14:creationId xmlns:p14="http://schemas.microsoft.com/office/powerpoint/2010/main" val="2671012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DC1A5FD-DEB5-43DC-94ED-772E47D1A210}" type="datetimeFigureOut">
              <a:rPr lang="nl-NL" smtClean="0"/>
              <a:t>22-2-2016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85DFC6C-7BD5-4163-80A7-9088A2E75E9B}" type="slidenum">
              <a:rPr lang="nl-NL" smtClean="0"/>
              <a:t>‹nr.›</a:t>
            </a:fld>
            <a:endParaRPr lang="nl-NL"/>
          </a:p>
        </p:txBody>
      </p:sp>
    </p:spTree>
    <p:extLst>
      <p:ext uri="{BB962C8B-B14F-4D97-AF65-F5344CB8AC3E}">
        <p14:creationId xmlns:p14="http://schemas.microsoft.com/office/powerpoint/2010/main" val="1228805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C1A5FD-DEB5-43DC-94ED-772E47D1A210}" type="datetimeFigureOut">
              <a:rPr lang="nl-NL" smtClean="0"/>
              <a:t>22-2-2016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5DFC6C-7BD5-4163-80A7-9088A2E75E9B}" type="slidenum">
              <a:rPr lang="nl-NL" smtClean="0"/>
              <a:t>‹nr.›</a:t>
            </a:fld>
            <a:endParaRPr lang="nl-NL"/>
          </a:p>
        </p:txBody>
      </p:sp>
    </p:spTree>
    <p:extLst>
      <p:ext uri="{BB962C8B-B14F-4D97-AF65-F5344CB8AC3E}">
        <p14:creationId xmlns:p14="http://schemas.microsoft.com/office/powerpoint/2010/main" val="909570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251520" y="-23185157"/>
            <a:ext cx="4572000" cy="3139321"/>
          </a:xfrm>
          <a:prstGeom prst="rect">
            <a:avLst/>
          </a:prstGeom>
        </p:spPr>
        <p:txBody>
          <a:bodyPr>
            <a:spAutoFit/>
          </a:bodyPr>
          <a:lstStyle/>
          <a:p>
            <a:r>
              <a:rPr lang="nl-NL" sz="1100" dirty="0" smtClean="0">
                <a:hlinkClick r:id="" action="ppaction://hlinkfile"/>
              </a:rPr>
              <a:t>Waarom zou ik voor glasvezel kiezen?</a:t>
            </a:r>
            <a:endParaRPr lang="nl-NL" sz="1100" dirty="0" smtClean="0"/>
          </a:p>
          <a:p>
            <a:pPr lvl="1"/>
            <a:r>
              <a:rPr lang="nl-NL" sz="1100" dirty="0" smtClean="0"/>
              <a:t>Het aantal elektronische diensten waarvoor een grote bandbreedte nodig is, groeit met de dag. Moderne ondernemers maken steeds meer gebruik van deze diensten. Glasvezelverbindingen van </a:t>
            </a:r>
            <a:r>
              <a:rPr lang="nl-NL" sz="1100" dirty="0" err="1" smtClean="0"/>
              <a:t>Ziggo</a:t>
            </a:r>
            <a:r>
              <a:rPr lang="nl-NL" sz="1100" dirty="0" smtClean="0"/>
              <a:t> maken het mogelijk deze diensten nu en in de verre toekomst af te nemen.</a:t>
            </a:r>
            <a:br>
              <a:rPr lang="nl-NL" sz="1100" dirty="0" smtClean="0"/>
            </a:br>
            <a:endParaRPr lang="nl-NL" sz="1100" dirty="0" smtClean="0"/>
          </a:p>
          <a:p>
            <a:pPr lvl="1"/>
            <a:r>
              <a:rPr lang="nl-NL" sz="1100" dirty="0" err="1" smtClean="0"/>
              <a:t>Ziggo</a:t>
            </a:r>
            <a:r>
              <a:rPr lang="nl-NL" sz="1100" dirty="0" smtClean="0"/>
              <a:t> biedt </a:t>
            </a:r>
            <a:r>
              <a:rPr lang="nl-NL" sz="1100" dirty="0" err="1" smtClean="0"/>
              <a:t>glasvezelverbindingeen</a:t>
            </a:r>
            <a:r>
              <a:rPr lang="nl-NL" sz="1100" dirty="0" smtClean="0"/>
              <a:t> aan vanaf 100 </a:t>
            </a:r>
            <a:r>
              <a:rPr lang="nl-NL" sz="1100" dirty="0" err="1" smtClean="0"/>
              <a:t>Mbps</a:t>
            </a:r>
            <a:r>
              <a:rPr lang="nl-NL" sz="1100" dirty="0" smtClean="0"/>
              <a:t> (symmetrisch) voor dataverkeer, met 10 </a:t>
            </a:r>
            <a:r>
              <a:rPr lang="nl-NL" sz="1100" dirty="0" err="1" smtClean="0"/>
              <a:t>Mbps</a:t>
            </a:r>
            <a:r>
              <a:rPr lang="nl-NL" sz="1100" dirty="0" smtClean="0"/>
              <a:t> internet (symmetrisch). De capaciteit van glasvezel is nagenoeg onbeperkt. </a:t>
            </a:r>
          </a:p>
          <a:p>
            <a:r>
              <a:rPr lang="nl-NL" sz="1100" dirty="0" smtClean="0">
                <a:hlinkClick r:id="" action="ppaction://hlinkfile"/>
              </a:rPr>
              <a:t>Wat zijn de voordelen van glasvezel?</a:t>
            </a:r>
            <a:endParaRPr lang="nl-NL" sz="1100" dirty="0" smtClean="0"/>
          </a:p>
          <a:p>
            <a:pPr lvl="1"/>
            <a:r>
              <a:rPr lang="nl-NL" sz="1100" dirty="0" smtClean="0"/>
              <a:t>Glasvezel maakt een zeer grote bandbreedte mogelijk voor transport van data en internetverkeer. Een ander belangrijk voordeel is het ‘symmetrische’ karakter: de verzend- en ontvangstsnelheid is even groot. Dat is anders dan de meeste internetabonnementen waar het verzenden (uploaden) meestal trager gaat. Glasvezel is een toekomstvaste oplossing die kan voldoen aan de stijgende behoefte aan datacapaciteit. </a:t>
            </a:r>
            <a:endParaRPr lang="nl-NL" sz="1100" dirty="0"/>
          </a:p>
        </p:txBody>
      </p:sp>
      <p:sp>
        <p:nvSpPr>
          <p:cNvPr id="2" name="Rechthoek 1"/>
          <p:cNvSpPr/>
          <p:nvPr/>
        </p:nvSpPr>
        <p:spPr>
          <a:xfrm>
            <a:off x="486710" y="181938"/>
            <a:ext cx="4572000" cy="369332"/>
          </a:xfrm>
          <a:prstGeom prst="rect">
            <a:avLst/>
          </a:prstGeom>
        </p:spPr>
        <p:txBody>
          <a:bodyPr>
            <a:spAutoFit/>
          </a:bodyPr>
          <a:lstStyle/>
          <a:p>
            <a:pPr algn="l">
              <a:defRPr/>
            </a:pPr>
            <a:r>
              <a:rPr lang="en-US" sz="1800" b="1" dirty="0" err="1" smtClean="0">
                <a:solidFill>
                  <a:srgbClr val="052D55"/>
                </a:solidFill>
                <a:latin typeface="Reggefiber Bold" charset="0"/>
                <a:ea typeface="ＭＳ Ｐゴシック" charset="0"/>
                <a:cs typeface="ＭＳ Ｐゴシック" charset="0"/>
                <a:sym typeface="Reggefiber Bold" charset="0"/>
              </a:rPr>
              <a:t>Aansluitgebied</a:t>
            </a:r>
            <a:r>
              <a:rPr lang="en-US" sz="1800" b="1" dirty="0" smtClean="0">
                <a:solidFill>
                  <a:srgbClr val="052D55"/>
                </a:solidFill>
                <a:latin typeface="Reggefiber Bold" charset="0"/>
                <a:ea typeface="ＭＳ Ｐゴシック" charset="0"/>
                <a:cs typeface="ＭＳ Ｐゴシック" charset="0"/>
                <a:sym typeface="Reggefiber Bold" charset="0"/>
              </a:rPr>
              <a:t> </a:t>
            </a:r>
            <a:r>
              <a:rPr lang="en-US" sz="1800" b="1" dirty="0" err="1">
                <a:solidFill>
                  <a:srgbClr val="052D55"/>
                </a:solidFill>
                <a:latin typeface="Reggefiber Bold" charset="0"/>
                <a:ea typeface="ＭＳ Ｐゴシック" charset="0"/>
                <a:cs typeface="ＭＳ Ｐゴシック" charset="0"/>
                <a:sym typeface="Reggefiber Bold" charset="0"/>
              </a:rPr>
              <a:t>glasvezel</a:t>
            </a:r>
            <a:r>
              <a:rPr lang="en-US" sz="1800" b="1" dirty="0">
                <a:solidFill>
                  <a:srgbClr val="052D55"/>
                </a:solidFill>
                <a:latin typeface="Reggefiber Bold" charset="0"/>
                <a:ea typeface="ＭＳ Ｐゴシック" charset="0"/>
                <a:cs typeface="ＭＳ Ｐゴシック" charset="0"/>
                <a:sym typeface="Reggefiber Bold" charset="0"/>
              </a:rPr>
              <a:t> </a:t>
            </a:r>
            <a:endParaRPr lang="en-US" sz="1800" b="1" dirty="0">
              <a:solidFill>
                <a:schemeClr val="accent5">
                  <a:lumMod val="75000"/>
                </a:schemeClr>
              </a:solidFill>
              <a:latin typeface="Reggefiber Bold" charset="0"/>
              <a:ea typeface="ＭＳ Ｐゴシック" charset="0"/>
              <a:cs typeface="ＭＳ Ｐゴシック" charset="0"/>
              <a:sym typeface="Reggefiber Bold" charset="0"/>
            </a:endParaRPr>
          </a:p>
        </p:txBody>
      </p:sp>
      <p:grpSp>
        <p:nvGrpSpPr>
          <p:cNvPr id="17" name="Groep 16"/>
          <p:cNvGrpSpPr/>
          <p:nvPr/>
        </p:nvGrpSpPr>
        <p:grpSpPr>
          <a:xfrm>
            <a:off x="1356894" y="993152"/>
            <a:ext cx="6264695" cy="4838938"/>
            <a:chOff x="251520" y="4077072"/>
            <a:chExt cx="4813442" cy="2663503"/>
          </a:xfrm>
        </p:grpSpPr>
        <p:pic>
          <p:nvPicPr>
            <p:cNvPr id="18" name="Afbeelding 1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077072"/>
              <a:ext cx="4813442" cy="2663503"/>
            </a:xfrm>
            <a:prstGeom prst="rect">
              <a:avLst/>
            </a:prstGeom>
            <a:noFill/>
            <a:ln>
              <a:noFill/>
            </a:ln>
            <a:effectLst>
              <a:glow rad="127000">
                <a:srgbClr val="009900">
                  <a:alpha val="84000"/>
                </a:srgbClr>
              </a:glow>
            </a:effectLst>
          </p:spPr>
        </p:pic>
        <p:grpSp>
          <p:nvGrpSpPr>
            <p:cNvPr id="19" name="Groep 18"/>
            <p:cNvGrpSpPr/>
            <p:nvPr/>
          </p:nvGrpSpPr>
          <p:grpSpPr>
            <a:xfrm>
              <a:off x="2555776" y="5823345"/>
              <a:ext cx="1584176" cy="881866"/>
              <a:chOff x="2555776" y="5823345"/>
              <a:chExt cx="1584176" cy="881866"/>
            </a:xfrm>
          </p:grpSpPr>
          <p:sp>
            <p:nvSpPr>
              <p:cNvPr id="26" name="Afgeronde rechthoek 25"/>
              <p:cNvSpPr/>
              <p:nvPr/>
            </p:nvSpPr>
            <p:spPr>
              <a:xfrm>
                <a:off x="2915816" y="6201155"/>
                <a:ext cx="1224136" cy="504056"/>
              </a:xfrm>
              <a:prstGeom prst="roundRect">
                <a:avLst/>
              </a:prstGeom>
              <a:solidFill>
                <a:srgbClr val="009900"/>
              </a:solidFill>
              <a:ln w="25400" cap="flat" cmpd="sng" algn="ctr">
                <a:solidFill>
                  <a:srgbClr val="009900">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400" b="1" i="0" u="none" strike="noStrike" kern="0" cap="none" spc="0" normalizeH="0" baseline="0" noProof="0" dirty="0" smtClean="0">
                    <a:ln>
                      <a:noFill/>
                    </a:ln>
                    <a:solidFill>
                      <a:srgbClr val="FFFFFF"/>
                    </a:solidFill>
                    <a:effectLst/>
                    <a:uLnTx/>
                    <a:uFillTx/>
                    <a:latin typeface="KPN Sans Light"/>
                    <a:ea typeface="+mn-ea"/>
                    <a:cs typeface="+mn-cs"/>
                  </a:rPr>
                  <a:t>kern heeft al Glasvezel</a:t>
                </a:r>
                <a:endParaRPr kumimoji="0" lang="en-US" sz="1400" b="1" i="0" u="none" strike="noStrike" kern="0" cap="none" spc="0" normalizeH="0" baseline="0" noProof="0" dirty="0" smtClean="0">
                  <a:ln>
                    <a:noFill/>
                  </a:ln>
                  <a:solidFill>
                    <a:srgbClr val="FFFFFF"/>
                  </a:solidFill>
                  <a:effectLst/>
                  <a:uLnTx/>
                  <a:uFillTx/>
                  <a:latin typeface="KPN Sans Light"/>
                  <a:ea typeface="+mn-ea"/>
                  <a:cs typeface="+mn-cs"/>
                </a:endParaRPr>
              </a:p>
            </p:txBody>
          </p:sp>
          <p:cxnSp>
            <p:nvCxnSpPr>
              <p:cNvPr id="27" name="Rechte verbindingslijn met pijl 26"/>
              <p:cNvCxnSpPr/>
              <p:nvPr/>
            </p:nvCxnSpPr>
            <p:spPr>
              <a:xfrm flipH="1" flipV="1">
                <a:off x="2555776" y="5823345"/>
                <a:ext cx="423570" cy="382386"/>
              </a:xfrm>
              <a:prstGeom prst="straightConnector1">
                <a:avLst/>
              </a:prstGeom>
              <a:noFill/>
              <a:ln w="31750" cap="flat" cmpd="sng" algn="ctr">
                <a:solidFill>
                  <a:srgbClr val="000000"/>
                </a:solidFill>
                <a:prstDash val="solid"/>
                <a:tailEnd type="arrow"/>
              </a:ln>
              <a:effectLst/>
            </p:spPr>
          </p:cxnSp>
        </p:grpSp>
        <p:grpSp>
          <p:nvGrpSpPr>
            <p:cNvPr id="20" name="Groep 19"/>
            <p:cNvGrpSpPr/>
            <p:nvPr/>
          </p:nvGrpSpPr>
          <p:grpSpPr>
            <a:xfrm>
              <a:off x="251520" y="5970240"/>
              <a:ext cx="1692188" cy="567736"/>
              <a:chOff x="5472100" y="5517232"/>
              <a:chExt cx="1692188" cy="567736"/>
            </a:xfrm>
          </p:grpSpPr>
          <p:sp>
            <p:nvSpPr>
              <p:cNvPr id="24" name="Afgeronde rechthoek 23"/>
              <p:cNvSpPr/>
              <p:nvPr/>
            </p:nvSpPr>
            <p:spPr>
              <a:xfrm>
                <a:off x="5472100" y="5752723"/>
                <a:ext cx="1663342" cy="332245"/>
              </a:xfrm>
              <a:prstGeom prst="roundRect">
                <a:avLst/>
              </a:prstGeom>
              <a:solidFill>
                <a:srgbClr val="009900"/>
              </a:solidFill>
              <a:ln w="25400" cap="flat" cmpd="sng" algn="ctr">
                <a:solidFill>
                  <a:srgbClr val="FF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400" b="1" i="0" u="none" strike="noStrike" kern="0" cap="none" spc="0" normalizeH="0" baseline="0" noProof="0" dirty="0" smtClean="0">
                    <a:ln>
                      <a:noFill/>
                    </a:ln>
                    <a:solidFill>
                      <a:srgbClr val="FFFFFF"/>
                    </a:solidFill>
                    <a:effectLst/>
                    <a:uLnTx/>
                    <a:uFillTx/>
                    <a:latin typeface="KPN Sans Light"/>
                    <a:ea typeface="+mn-ea"/>
                    <a:cs typeface="+mn-cs"/>
                  </a:rPr>
                  <a:t>ADT gebied *</a:t>
                </a:r>
                <a:endParaRPr kumimoji="0" lang="en-US" sz="1400" b="1" i="0" u="none" strike="noStrike" kern="0" cap="none" spc="0" normalizeH="0" baseline="0" noProof="0" dirty="0" smtClean="0">
                  <a:ln>
                    <a:noFill/>
                  </a:ln>
                  <a:solidFill>
                    <a:srgbClr val="FFFFFF"/>
                  </a:solidFill>
                  <a:effectLst/>
                  <a:uLnTx/>
                  <a:uFillTx/>
                  <a:latin typeface="KPN Sans Light"/>
                  <a:ea typeface="+mn-ea"/>
                  <a:cs typeface="+mn-cs"/>
                </a:endParaRPr>
              </a:p>
            </p:txBody>
          </p:sp>
          <p:cxnSp>
            <p:nvCxnSpPr>
              <p:cNvPr id="25" name="Rechte verbindingslijn met pijl 24"/>
              <p:cNvCxnSpPr/>
              <p:nvPr/>
            </p:nvCxnSpPr>
            <p:spPr>
              <a:xfrm flipV="1">
                <a:off x="6775510" y="5517232"/>
                <a:ext cx="388778" cy="226806"/>
              </a:xfrm>
              <a:prstGeom prst="straightConnector1">
                <a:avLst/>
              </a:prstGeom>
              <a:noFill/>
              <a:ln w="31750" cap="flat" cmpd="sng" algn="ctr">
                <a:solidFill>
                  <a:srgbClr val="009900">
                    <a:shade val="95000"/>
                    <a:satMod val="105000"/>
                  </a:srgbClr>
                </a:solidFill>
                <a:prstDash val="solid"/>
                <a:tailEnd type="arrow"/>
              </a:ln>
              <a:effectLst/>
            </p:spPr>
          </p:cxnSp>
        </p:grpSp>
        <p:grpSp>
          <p:nvGrpSpPr>
            <p:cNvPr id="21" name="Groep 20"/>
            <p:cNvGrpSpPr/>
            <p:nvPr/>
          </p:nvGrpSpPr>
          <p:grpSpPr>
            <a:xfrm>
              <a:off x="2979346" y="4328460"/>
              <a:ext cx="2046681" cy="1149588"/>
              <a:chOff x="2979346" y="4328460"/>
              <a:chExt cx="2046681" cy="1149588"/>
            </a:xfrm>
          </p:grpSpPr>
          <p:sp>
            <p:nvSpPr>
              <p:cNvPr id="22" name="Rechthoek 21"/>
              <p:cNvSpPr/>
              <p:nvPr/>
            </p:nvSpPr>
            <p:spPr>
              <a:xfrm>
                <a:off x="2979346" y="4328460"/>
                <a:ext cx="2046681" cy="504056"/>
              </a:xfrm>
              <a:prstGeom prst="rect">
                <a:avLst/>
              </a:prstGeom>
              <a:solidFill>
                <a:srgbClr val="009900"/>
              </a:solidFill>
              <a:ln w="31750" cap="flat" cmpd="sng" algn="ctr">
                <a:solidFill>
                  <a:srgbClr val="4F4F4F"/>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400" b="1" i="0" u="none" strike="noStrike" kern="0" cap="none" spc="0" normalizeH="0" baseline="0" noProof="0" dirty="0" smtClean="0">
                    <a:ln>
                      <a:noFill/>
                    </a:ln>
                    <a:solidFill>
                      <a:srgbClr val="FFFFFF"/>
                    </a:solidFill>
                    <a:effectLst/>
                    <a:uLnTx/>
                    <a:uFillTx/>
                    <a:latin typeface="KPN Sans Light"/>
                    <a:ea typeface="+mn-ea"/>
                    <a:cs typeface="+mn-cs"/>
                  </a:rPr>
                  <a:t>betreffende</a:t>
                </a:r>
              </a:p>
              <a:p>
                <a:pPr marL="0" marR="0" lvl="0" indent="0" defTabSz="914400" eaLnBrk="1" fontAlgn="auto" latinLnBrk="0" hangingPunct="1">
                  <a:lnSpc>
                    <a:spcPct val="100000"/>
                  </a:lnSpc>
                  <a:spcBef>
                    <a:spcPts val="0"/>
                  </a:spcBef>
                  <a:spcAft>
                    <a:spcPts val="0"/>
                  </a:spcAft>
                  <a:buClrTx/>
                  <a:buSzTx/>
                  <a:buFontTx/>
                  <a:buNone/>
                  <a:tabLst/>
                  <a:defRPr/>
                </a:pPr>
                <a:r>
                  <a:rPr kumimoji="0" lang="nl-NL" sz="1400" b="1" i="0" u="none" strike="noStrike" kern="0" cap="none" spc="0" normalizeH="0" baseline="0" noProof="0" dirty="0" smtClean="0">
                    <a:ln>
                      <a:noFill/>
                    </a:ln>
                    <a:solidFill>
                      <a:srgbClr val="FFFFFF"/>
                    </a:solidFill>
                    <a:effectLst/>
                    <a:uLnTx/>
                    <a:uFillTx/>
                    <a:latin typeface="KPN Sans Light"/>
                    <a:ea typeface="+mn-ea"/>
                    <a:cs typeface="+mn-cs"/>
                  </a:rPr>
                  <a:t>buitengebied</a:t>
                </a:r>
                <a:endParaRPr kumimoji="0" lang="en-US" sz="1400" b="1" i="0" u="none" strike="noStrike" kern="0" cap="none" spc="0" normalizeH="0" baseline="0" noProof="0" dirty="0" smtClean="0">
                  <a:ln>
                    <a:noFill/>
                  </a:ln>
                  <a:solidFill>
                    <a:srgbClr val="FFFFFF"/>
                  </a:solidFill>
                  <a:effectLst/>
                  <a:uLnTx/>
                  <a:uFillTx/>
                  <a:latin typeface="KPN Sans Light"/>
                  <a:ea typeface="+mn-ea"/>
                  <a:cs typeface="+mn-cs"/>
                </a:endParaRPr>
              </a:p>
            </p:txBody>
          </p:sp>
          <p:cxnSp>
            <p:nvCxnSpPr>
              <p:cNvPr id="23" name="Rechte verbindingslijn met pijl 22"/>
              <p:cNvCxnSpPr/>
              <p:nvPr/>
            </p:nvCxnSpPr>
            <p:spPr>
              <a:xfrm>
                <a:off x="3527884" y="4832516"/>
                <a:ext cx="0" cy="645532"/>
              </a:xfrm>
              <a:prstGeom prst="straightConnector1">
                <a:avLst/>
              </a:prstGeom>
              <a:noFill/>
              <a:ln w="25400" cap="flat" cmpd="sng" algn="ctr">
                <a:solidFill>
                  <a:srgbClr val="4F4F4F"/>
                </a:solidFill>
                <a:prstDash val="solid"/>
                <a:tailEnd type="arrow"/>
              </a:ln>
              <a:effectLst/>
            </p:spPr>
          </p:cxnSp>
        </p:grpSp>
      </p:grpSp>
      <p:cxnSp>
        <p:nvCxnSpPr>
          <p:cNvPr id="28" name="Rechte verbindingslijn met pijl 27"/>
          <p:cNvCxnSpPr/>
          <p:nvPr/>
        </p:nvCxnSpPr>
        <p:spPr bwMode="auto">
          <a:xfrm flipH="1">
            <a:off x="2772710" y="2369511"/>
            <a:ext cx="2297256" cy="1043111"/>
          </a:xfrm>
          <a:prstGeom prst="straightConnector1">
            <a:avLst/>
          </a:prstGeom>
          <a:solidFill>
            <a:schemeClr val="accent1"/>
          </a:solidFill>
          <a:ln w="2540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910554922"/>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62</Words>
  <Application>Microsoft Office PowerPoint</Application>
  <PresentationFormat>Diavoorstelling (4:3)</PresentationFormat>
  <Paragraphs>10</Paragraphs>
  <Slides>1</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vt:i4>
      </vt:variant>
    </vt:vector>
  </HeadingPairs>
  <TitlesOfParts>
    <vt:vector size="7" baseType="lpstr">
      <vt:lpstr>Arial</vt:lpstr>
      <vt:lpstr>Calibri</vt:lpstr>
      <vt:lpstr>KPN Sans Light</vt:lpstr>
      <vt:lpstr>ＭＳ Ｐゴシック</vt:lpstr>
      <vt:lpstr>Reggefiber Bold</vt:lpstr>
      <vt:lpstr>Kantoorthema</vt:lpstr>
      <vt:lpstr>PowerPoint-presentatie</vt:lpstr>
    </vt:vector>
  </TitlesOfParts>
  <Company>Reggefiber ttH bv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holtrigterh</dc:creator>
  <cp:lastModifiedBy>Gebruiker</cp:lastModifiedBy>
  <cp:revision>1</cp:revision>
  <dcterms:created xsi:type="dcterms:W3CDTF">2016-02-22T08:14:32Z</dcterms:created>
  <dcterms:modified xsi:type="dcterms:W3CDTF">2016-02-22T09:48:52Z</dcterms:modified>
</cp:coreProperties>
</file>